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22"/>
      <p:bold r:id="rId23"/>
      <p:italic r:id="rId24"/>
      <p:boldItalic r:id="rId25"/>
    </p:embeddedFont>
    <p:embeddedFont>
      <p:font typeface="ADLaM Display" panose="02020500000000000000" charset="0"/>
      <p:regular r:id="rId26"/>
    </p:embeddedFont>
    <p:embeddedFont>
      <p:font typeface="Arial Black" panose="020B0A04020102020204" pitchFamily="34" charset="0"/>
      <p:regular r:id="rId27"/>
      <p:bold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alatino Linotype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 sz="1800"/>
            </a:lvl1pPr>
            <a:lvl2pPr marL="914400" lvl="1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o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o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o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o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2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5907088" y="266700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alatino Linotype"/>
              <a:buNone/>
              <a:defRPr sz="21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719138" y="273052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7F7F7F"/>
              </a:buClr>
              <a:buSzPts val="2100"/>
              <a:buChar char="o"/>
              <a:defRPr sz="21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o"/>
              <a:defRPr sz="1500"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o"/>
              <a:defRPr sz="1500"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o"/>
              <a:defRPr sz="1500"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5907088" y="2438402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5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7F7F7F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722313" y="1371602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alatino Linotype"/>
              <a:buNone/>
              <a:defRPr sz="36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722313" y="4068764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4296729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7F7F7F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2"/>
          </p:nvPr>
        </p:nvSpPr>
        <p:spPr>
          <a:xfrm>
            <a:off x="4648201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sz="1800" b="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7F7F7F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3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4"/>
          </p:nvPr>
        </p:nvSpPr>
        <p:spPr>
          <a:xfrm>
            <a:off x="4672584" y="2212850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alatino Linotype"/>
              <a:buNone/>
              <a:defRPr sz="21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1508126" y="1143000"/>
            <a:ext cx="6054724" cy="4541044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50800" dir="5400000" algn="ctr" rotWithShape="0">
              <a:srgbClr val="000000">
                <a:alpha val="24313"/>
              </a:srgbClr>
            </a:outerShdw>
          </a:effectLst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1679576" y="5810250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7F7F7F"/>
              </a:buClr>
              <a:buSzPts val="750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rgbClr val="7F7F7F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2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sz="5400" b="0" i="0" u="none" strike="noStrike" cap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363347" y="6356352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45700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659165" y="6356352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43279" y="6356352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4570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8457761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69120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3" y="857253"/>
            <a:ext cx="9143999" cy="51430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0" name="Google Shape;90;p13"/>
          <p:cNvSpPr txBox="1">
            <a:spLocks noGrp="1"/>
          </p:cNvSpPr>
          <p:nvPr>
            <p:ph type="ctrTitle"/>
          </p:nvPr>
        </p:nvSpPr>
        <p:spPr>
          <a:xfrm>
            <a:off x="400051" y="1143000"/>
            <a:ext cx="3128996" cy="280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US" sz="3750" i="1">
                <a:latin typeface="Arial"/>
                <a:ea typeface="Arial"/>
                <a:cs typeface="Arial"/>
                <a:sym typeface="Arial"/>
              </a:rPr>
              <a:t>Thailand Sea fisheries and Protection of Sea Fishers under C. 188</a:t>
            </a:r>
            <a:endParaRPr sz="3750"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"/>
          </p:nvPr>
        </p:nvSpPr>
        <p:spPr>
          <a:xfrm>
            <a:off x="514351" y="4000500"/>
            <a:ext cx="3128996" cy="776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Supang Chantavanich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Asian Research Center for Migration (ARCM)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Institute of Asian Studies, Chulalongkorn University , Thailand     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</a:pPr>
            <a:endParaRPr sz="135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4039951" y="1059243"/>
            <a:ext cx="4587584" cy="465658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8488" y="1284223"/>
            <a:ext cx="4206623" cy="4206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Signing ceremony of C.188 in Geneva 2019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>
            <a:off x="560492" y="2190188"/>
            <a:ext cx="4038600" cy="425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aspect of illegality is related to the exploitation of Thai and migrant sea fishers. ARCM-ILO study in 2013 found three aspects of forced labor indicators practised among employers especially in the overseas  fishing  industry: wage withholding, lack of work contract, and inadequate and irregular rest hours. 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2"/>
          </p:nvPr>
        </p:nvSpPr>
        <p:spPr>
          <a:xfrm>
            <a:off x="1178559" y="1956225"/>
            <a:ext cx="3711787" cy="3760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lang="en-US"/>
              <a:t>L</a:t>
            </a:r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3">
            <a:alphaModFix/>
          </a:blip>
          <a:srcRect t="33040" r="-9871" b="30656"/>
          <a:stretch/>
        </p:blipFill>
        <p:spPr>
          <a:xfrm>
            <a:off x="5009444" y="1778001"/>
            <a:ext cx="4670778" cy="4691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endParaRPr/>
          </a:p>
        </p:txBody>
      </p:sp>
      <p:pic>
        <p:nvPicPr>
          <p:cNvPr id="107" name="Google Shape;107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37592" y="670982"/>
            <a:ext cx="4141964" cy="576775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>
            <a:spLocks noGrp="1"/>
          </p:cNvSpPr>
          <p:nvPr>
            <p:ph type="body" idx="2"/>
          </p:nvPr>
        </p:nvSpPr>
        <p:spPr>
          <a:xfrm>
            <a:off x="793750" y="2057400"/>
            <a:ext cx="3307292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518746"/>
            <a:ext cx="3917243" cy="5767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Major Conditions prior to Yellow Cards Issuance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50"/>
              <a:buNone/>
            </a:pPr>
            <a:r>
              <a:rPr lang="en-US" sz="135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35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1054346" y="2135754"/>
            <a:ext cx="6895253" cy="3454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Major aspect of illegality is related to the exploitation of Thai and migrant sea fishers. ARCM-ILO study in 2013 and ARCM 2022 found 4  aspects of forced labor indicators practised among employers especially in the overseas  fishing  industry: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wage withholding,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lack of work contract, 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inadequate and irregular rest hours.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Death and disappearance at sea.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Example of Exploitation </a:t>
            </a:r>
            <a:endParaRPr/>
          </a:p>
        </p:txBody>
      </p:sp>
      <p:pic>
        <p:nvPicPr>
          <p:cNvPr id="122" name="Google Shape;122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5451" y="1600200"/>
            <a:ext cx="8173098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New Move to Revise Measures in 2024</a:t>
            </a:r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000"/>
              <a:buNone/>
            </a:pPr>
            <a:endParaRPr sz="4000"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94949"/>
              </a:buClr>
              <a:buSzPts val="4000"/>
              <a:buChar char="•"/>
            </a:pPr>
            <a:r>
              <a:rPr lang="en-US" sz="40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Transfer of sea fishers on board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94949"/>
              </a:buClr>
              <a:buSzPts val="4000"/>
              <a:buChar char="•"/>
            </a:pPr>
            <a:r>
              <a:rPr lang="en-US" sz="40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Online labor inspection and Use of fisher’s ID card instead of seamen book &amp; crew list at the Port In-Port Out (PIPO) centers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94949"/>
              </a:buClr>
              <a:buSzPts val="4000"/>
              <a:buChar char="•"/>
            </a:pPr>
            <a:r>
              <a:rPr lang="en-US" sz="40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Onboard transfer of catches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title"/>
          </p:nvPr>
        </p:nvSpPr>
        <p:spPr>
          <a:xfrm>
            <a:off x="585893" y="67056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Perspectives on Deregulation of C.188 from</a:t>
            </a:r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1"/>
          </p:nvPr>
        </p:nvSpPr>
        <p:spPr>
          <a:xfrm>
            <a:off x="968587" y="2113280"/>
            <a:ext cx="8229600" cy="386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Vessel owners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CSOs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RTG Officials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Parliamentarians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Academics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/>
          <p:nvPr/>
        </p:nvSpPr>
        <p:spPr>
          <a:xfrm>
            <a:off x="0" y="85725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970" y="2826301"/>
            <a:ext cx="2673179" cy="292150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998009" y="433493"/>
            <a:ext cx="8008408" cy="272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Protest from NFAT</a:t>
            </a:r>
            <a:endParaRPr/>
          </a:p>
        </p:txBody>
      </p:sp>
      <p:pic>
        <p:nvPicPr>
          <p:cNvPr id="142" name="Google Shape;142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850342" y="2670175"/>
            <a:ext cx="2943584" cy="2921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body" idx="1"/>
          </p:nvPr>
        </p:nvSpPr>
        <p:spPr>
          <a:xfrm>
            <a:off x="551180" y="2511636"/>
            <a:ext cx="7886700" cy="416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en-US" sz="5100">
                <a:latin typeface="Arial"/>
                <a:ea typeface="Arial"/>
                <a:cs typeface="Arial"/>
                <a:sym typeface="Arial"/>
              </a:rPr>
              <a:t>Major complaints from vessel owners via </a:t>
            </a:r>
            <a:r>
              <a:rPr lang="en-US" sz="5100" i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National Fisheries Association of Thailand ( NFAT)</a:t>
            </a:r>
            <a:r>
              <a:rPr lang="en-US" sz="5100">
                <a:latin typeface="Arial"/>
                <a:ea typeface="Arial"/>
                <a:cs typeface="Arial"/>
                <a:sym typeface="Arial"/>
              </a:rPr>
              <a:t> call for the revision of the Ordinance to relax the measures </a:t>
            </a:r>
            <a:endParaRPr/>
          </a:p>
          <a:p>
            <a:pPr marL="742950" lvl="1" indent="-107632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5100"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FF0000"/>
              </a:buClr>
              <a:buSzPct val="100000"/>
              <a:buChar char="o"/>
            </a:pPr>
            <a:r>
              <a:rPr lang="en-US" sz="5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on- board transfer of catches and sea fishers 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FF0000"/>
              </a:buClr>
              <a:buSzPct val="100000"/>
              <a:buChar char="o"/>
            </a:pPr>
            <a:r>
              <a:rPr lang="en-US" sz="5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cancellation of the required namelist of sea fishers together with seamen book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FF0000"/>
              </a:buClr>
              <a:buSzPct val="100000"/>
              <a:buChar char="o"/>
            </a:pPr>
            <a:r>
              <a:rPr lang="en-US" sz="5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pay slip to be submitted at the port-out inspection</a:t>
            </a:r>
            <a:r>
              <a:rPr lang="en-US" sz="41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742950" lvl="1" indent="-238633" algn="l" rtl="0">
              <a:lnSpc>
                <a:spcPct val="100000"/>
              </a:lnSpc>
              <a:spcBef>
                <a:spcPts val="148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endParaRPr sz="13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NFAT complaints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514350" y="2057400"/>
            <a:ext cx="82296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7575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 Black"/>
              <a:buNone/>
            </a:pPr>
            <a:r>
              <a:rPr lang="en-US" sz="3300">
                <a:latin typeface="Arial Black"/>
                <a:ea typeface="Arial Black"/>
                <a:cs typeface="Arial Black"/>
                <a:sym typeface="Arial Black"/>
              </a:rPr>
              <a:t>International media comment on current relaxation of </a:t>
            </a:r>
            <a:r>
              <a:rPr lang="en-US" sz="3300" i="1">
                <a:solidFill>
                  <a:srgbClr val="0070C0"/>
                </a:solidFill>
                <a:latin typeface="Arial Black"/>
                <a:ea typeface="Arial Black"/>
                <a:cs typeface="Arial Black"/>
                <a:sym typeface="Arial Black"/>
              </a:rPr>
              <a:t>Ordinance on Fisheries 2015 </a:t>
            </a: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1"/>
          </p:nvPr>
        </p:nvSpPr>
        <p:spPr>
          <a:xfrm>
            <a:off x="457200" y="2936875"/>
            <a:ext cx="8686800" cy="2514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1800"/>
              <a:buNone/>
            </a:pPr>
            <a:r>
              <a:rPr lang="en-US" sz="18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       “</a:t>
            </a: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Lawmakers draft new legislation that weakens seafarer protections, sparking fears of a return to the ‘bad old days’ of trafficked labour" in Thailand.”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The Telegraph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5907088" y="1584960"/>
            <a:ext cx="3008313" cy="64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Palatino Linotype"/>
              <a:buNone/>
            </a:pPr>
            <a:r>
              <a:rPr lang="en-US"/>
              <a:t>The Telegraph </a:t>
            </a:r>
            <a:endParaRPr/>
          </a:p>
        </p:txBody>
      </p:sp>
      <p:pic>
        <p:nvPicPr>
          <p:cNvPr id="160" name="Google Shape;160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6970" y="1368778"/>
            <a:ext cx="6131807" cy="510822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>
            <a:spLocks noGrp="1"/>
          </p:cNvSpPr>
          <p:nvPr>
            <p:ph type="body" idx="2"/>
          </p:nvPr>
        </p:nvSpPr>
        <p:spPr>
          <a:xfrm>
            <a:off x="5907088" y="2438402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1" y="1636210"/>
            <a:ext cx="5304728" cy="381918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5943600" y="3497614"/>
            <a:ext cx="3008313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DLaM Display"/>
              <a:buNone/>
            </a:pPr>
            <a:r>
              <a:rPr lang="en-US" sz="3975">
                <a:latin typeface="ADLaM Display"/>
                <a:ea typeface="ADLaM Display"/>
                <a:cs typeface="ADLaM Display"/>
                <a:sym typeface="ADLaM Display"/>
              </a:rPr>
              <a:t>CSOs</a:t>
            </a:r>
            <a:r>
              <a:rPr lang="en-US" sz="330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r>
              <a:rPr lang="en-US" sz="3300">
                <a:latin typeface="Arial"/>
                <a:ea typeface="Arial"/>
                <a:cs typeface="Arial"/>
                <a:sym typeface="Arial"/>
              </a:rPr>
              <a:t>criticized such call for relax as the deregulation and deviation from C.188 </a:t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719138" y="273052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50"/>
              <a:buNone/>
            </a:pP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body" idx="2"/>
          </p:nvPr>
        </p:nvSpPr>
        <p:spPr>
          <a:xfrm>
            <a:off x="5943600" y="1355726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56" y="1037455"/>
            <a:ext cx="3650544" cy="5436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7153" y="979632"/>
            <a:ext cx="3947736" cy="5494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915458" y="978959"/>
            <a:ext cx="7652279" cy="395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7575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 Black"/>
              <a:buNone/>
            </a:pPr>
            <a:r>
              <a:rPr lang="en-US" sz="3000">
                <a:latin typeface="Arial Black"/>
                <a:ea typeface="Arial Black"/>
                <a:cs typeface="Arial Black"/>
                <a:sym typeface="Arial Black"/>
              </a:rPr>
              <a:t>Parliament</a:t>
            </a:r>
            <a:r>
              <a:rPr lang="en-US" sz="3300">
                <a:latin typeface="Arial Black"/>
                <a:ea typeface="Arial Black"/>
                <a:cs typeface="Arial Black"/>
                <a:sym typeface="Arial Black"/>
              </a:rPr>
              <a:t> </a:t>
            </a:r>
            <a:br>
              <a:rPr lang="en-US" sz="330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300"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en-US" sz="330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300">
                <a:latin typeface="Arial Black"/>
                <a:ea typeface="Arial Black"/>
                <a:cs typeface="Arial Black"/>
                <a:sym typeface="Arial Black"/>
              </a:rPr>
              <a:t>the newly elected parliament agreed with the relaxation in the ongoing debates.</a:t>
            </a: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>
            <a:spLocks noGrp="1"/>
          </p:cNvSpPr>
          <p:nvPr>
            <p:ph type="title"/>
          </p:nvPr>
        </p:nvSpPr>
        <p:spPr>
          <a:xfrm>
            <a:off x="170603" y="1959186"/>
            <a:ext cx="8229600" cy="3324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US" sz="4400">
                <a:latin typeface="Arial"/>
                <a:ea typeface="Arial"/>
                <a:cs typeface="Arial"/>
                <a:sym typeface="Arial"/>
              </a:rPr>
              <a:t>Department of Fisheries </a:t>
            </a: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r>
              <a:rPr lang="en-US" sz="4000">
                <a:latin typeface="Arial"/>
                <a:ea typeface="Arial"/>
                <a:cs typeface="Arial"/>
                <a:sym typeface="Arial"/>
              </a:rPr>
              <a:t>confirms that it wil</a:t>
            </a:r>
            <a:r>
              <a:rPr lang="en-US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 allow relaxation as not affecting C 188 and the well-being of fishers and vessel owners.</a:t>
            </a:r>
            <a:r>
              <a:rPr lang="en-US" sz="33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3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628650" y="1320799"/>
            <a:ext cx="7886700" cy="4865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109433"/>
              </a:lnSpc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ct val="100000"/>
              <a:buFont typeface="Calibri"/>
              <a:buNone/>
            </a:pPr>
            <a:r>
              <a:rPr lang="en-US" sz="53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  Academic &amp; CSOs analysis of the impact of relaxation</a:t>
            </a:r>
            <a:r>
              <a:rPr lang="en-US" sz="2325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325"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 b="1">
                <a:latin typeface="Calibri"/>
                <a:ea typeface="Calibri"/>
                <a:cs typeface="Calibri"/>
                <a:sym typeface="Calibri"/>
              </a:rPr>
              <a:t>1) Transfer of sea fishers on board: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31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-against the regulation on commercial fishing vessels not to go fishing beyond the maximum period of 30 days per trip</a:t>
            </a:r>
            <a:br>
              <a:rPr lang="en-US" sz="31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-Possible employment of new/unregistered sea fishers leading to labor abuse and vulnerability </a:t>
            </a:r>
            <a:endParaRPr sz="3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>
            <a:spLocks noGrp="1"/>
          </p:cNvSpPr>
          <p:nvPr>
            <p:ph type="title"/>
          </p:nvPr>
        </p:nvSpPr>
        <p:spPr>
          <a:xfrm>
            <a:off x="799394" y="1856208"/>
            <a:ext cx="7680677" cy="142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3600"/>
              <a:buFont typeface="Calibri"/>
              <a:buNone/>
            </a:pPr>
            <a:r>
              <a:rPr lang="en-US" sz="36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Academic &amp; CSOs analysis of the impact of relaxation (cont)</a:t>
            </a:r>
            <a:r>
              <a:rPr lang="en-US" sz="36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 sz="3600"/>
          </a:p>
        </p:txBody>
      </p:sp>
      <p:sp>
        <p:nvSpPr>
          <p:cNvPr id="197" name="Google Shape;197;p29"/>
          <p:cNvSpPr txBox="1">
            <a:spLocks noGrp="1"/>
          </p:cNvSpPr>
          <p:nvPr>
            <p:ph type="body" idx="1"/>
          </p:nvPr>
        </p:nvSpPr>
        <p:spPr>
          <a:xfrm>
            <a:off x="552026" y="2736427"/>
            <a:ext cx="8229600" cy="3464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n-US" sz="2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2)  Online labor inspection and Use of fisher’s ID card instead of seamen book &amp; crew list at the Port In-Port Out (PIPO) centers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Crew list and seamen book can protect workers for wage payment, identification for disappearance and death at sea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Reduction in the lengthy process of seamen book should be recommended instead.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7F7F7F"/>
              </a:buClr>
              <a:buSzPts val="2100"/>
              <a:buNone/>
            </a:pPr>
            <a:endParaRPr sz="2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457200" y="-1"/>
            <a:ext cx="8229600" cy="394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rgbClr val="494949"/>
              </a:buClr>
              <a:buSzPts val="5400"/>
              <a:buFont typeface="Calibri"/>
              <a:buNone/>
            </a:pPr>
            <a:r>
              <a:rPr lang="en-US" sz="5400" b="1">
                <a:solidFill>
                  <a:srgbClr val="494949"/>
                </a:solidFill>
                <a:latin typeface="Calibri"/>
                <a:ea typeface="Calibri"/>
                <a:cs typeface="Calibri"/>
                <a:sym typeface="Calibri"/>
              </a:rPr>
              <a:t>Academic &amp; CSOs analysis of the impact of relaxation (cont)</a:t>
            </a:r>
            <a:r>
              <a:rPr lang="en-US" sz="360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491067" y="2905760"/>
            <a:ext cx="8229600" cy="321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en-US" sz="3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3) Onboard transfer of catches</a:t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Traceability challenges</a:t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en-US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Juvenile catches not identified/ reported in the logbook at piers </a:t>
            </a:r>
            <a:endParaRPr sz="3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body" idx="1"/>
          </p:nvPr>
        </p:nvSpPr>
        <p:spPr>
          <a:xfrm rot="-281668">
            <a:off x="801813" y="3346194"/>
            <a:ext cx="8722063" cy="472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</a:pPr>
            <a:endParaRPr sz="1800" b="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如螢幕大小 (4:3)</PresentationFormat>
  <Paragraphs>52</Paragraphs>
  <Slides>19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7" baseType="lpstr">
      <vt:lpstr>Palatino Linotype</vt:lpstr>
      <vt:lpstr>Arial</vt:lpstr>
      <vt:lpstr>ADLaM Display</vt:lpstr>
      <vt:lpstr>Courier New</vt:lpstr>
      <vt:lpstr>Arial Black</vt:lpstr>
      <vt:lpstr>Century Gothic</vt:lpstr>
      <vt:lpstr>Calibri</vt:lpstr>
      <vt:lpstr>Executive</vt:lpstr>
      <vt:lpstr>Thailand Sea fisheries and Protection of Sea Fishers under C. 188</vt:lpstr>
      <vt:lpstr>Signing ceremony of C.188 in Geneva 2019</vt:lpstr>
      <vt:lpstr>PowerPoint 簡報</vt:lpstr>
      <vt:lpstr>Major Conditions prior to Yellow Cards Issuance</vt:lpstr>
      <vt:lpstr>Example of Exploitation </vt:lpstr>
      <vt:lpstr>New Move to Revise Measures in 2024</vt:lpstr>
      <vt:lpstr>Perspectives on Deregulation of C.188 from</vt:lpstr>
      <vt:lpstr>Protest from NFAT</vt:lpstr>
      <vt:lpstr>NFAT complaints</vt:lpstr>
      <vt:lpstr>International media comment on current relaxation of Ordinance on Fisheries 2015  </vt:lpstr>
      <vt:lpstr>The Telegraph </vt:lpstr>
      <vt:lpstr>CSOs   criticized such call for relax as the deregulation and deviation from C.188  </vt:lpstr>
      <vt:lpstr>PowerPoint 簡報</vt:lpstr>
      <vt:lpstr>Parliament   the newly elected parliament agreed with the relaxation in the ongoing debates. </vt:lpstr>
      <vt:lpstr>Department of Fisheries   confirms that it will allow relaxation as not affecting C 188 and the well-being of fishers and vessel owners. </vt:lpstr>
      <vt:lpstr>  Academic &amp; CSOs analysis of the impact of relaxation 1) Transfer of sea fishers on board:  -against the regulation on commercial fishing vessels not to go fishing beyond the maximum period of 30 days per trip -Possible employment of new/unregistered sea fishers leading to labor abuse and vulnerability </vt:lpstr>
      <vt:lpstr>Academic &amp; CSOs analysis of the impact of relaxation (cont) </vt:lpstr>
      <vt:lpstr>Academic &amp; CSOs analysis of the impact of relaxation (cont)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Thailand Sea fisheries and Protection of Sea Fishers under C. 188</dc:title>
  <dc:creator>許柏仁</dc:creator>
  <cp:lastModifiedBy>許柏仁</cp:lastModifiedBy>
  <cp:revision>2</cp:revision>
  <dcterms:modified xsi:type="dcterms:W3CDTF">2024-07-12T10:03:06Z</dcterms:modified>
</cp:coreProperties>
</file>